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65392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7385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SCHOOL MISSION.NET  |  LEARNING DISABILITIES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9464040" y="6565392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9AA8B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Source-based redesign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94760" cy="6858000"/>
          </a:xfrm>
          <a:prstGeom prst="rect">
            <a:avLst/>
          </a:prstGeom>
          <a:solidFill>
            <a:srgbClr val="173F60"/>
          </a:solidFill>
          <a:ln w="12700">
            <a:solidFill>
              <a:srgbClr val="173F6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017520" y="-822960"/>
            <a:ext cx="5486400" cy="5486400"/>
          </a:xfrm>
          <a:prstGeom prst="ellipse">
            <a:avLst/>
          </a:prstGeom>
          <a:solidFill>
            <a:srgbClr val="E5F3FB">
              <a:alpha val="35000"/>
            </a:srgbClr>
          </a:solidFill>
          <a:ln w="12700">
            <a:solidFill>
              <a:srgbClr val="E5F3F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60720" y="914400"/>
            <a:ext cx="3291840" cy="32918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DEE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713232"/>
            <a:ext cx="2651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SCHOOL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MISSION.NET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94360" y="5349240"/>
            <a:ext cx="2606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BBD1E1"/>
                </a:solidFill>
              </a:rPr>
              <a:t>A modern redesign of the original SchoolMission presentation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251960" y="1234440"/>
            <a:ext cx="70408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73F60"/>
                </a:solidFill>
              </a:rPr>
              <a:t>LEARNING DISABILITIES</a:t>
            </a:r>
            <a:endParaRPr lang="en-US" sz="3100" dirty="0"/>
          </a:p>
          <a:p>
            <a:pPr indent="0" marL="0">
              <a:buNone/>
            </a:pPr>
            <a:r>
              <a:rPr lang="en-US" sz="3100" b="1" dirty="0">
                <a:solidFill>
                  <a:srgbClr val="173F60"/>
                </a:solidFill>
              </a:rPr>
              <a:t>DO NOT DEFINE</a:t>
            </a:r>
            <a:endParaRPr lang="en-US" sz="3100" dirty="0"/>
          </a:p>
          <a:p>
            <a:pPr indent="0" marL="0">
              <a:buNone/>
            </a:pPr>
            <a:r>
              <a:rPr lang="en-US" sz="3100" b="1" dirty="0">
                <a:solidFill>
                  <a:srgbClr val="173F60"/>
                </a:solidFill>
              </a:rPr>
              <a:t>INTELLIGENCE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4279392" y="2907792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5E7489"/>
                </a:solidFill>
              </a:rPr>
              <a:t>Different learning paths. Different ways of thinking. The original presentation’s central message, rebuilt as a clear, visual story.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297680" y="4160520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DDEFFC"/>
          </a:solidFill>
          <a:ln w="12700">
            <a:solidFill>
              <a:srgbClr val="DDEF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297680" y="4210812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D66A8"/>
                </a:solidFill>
              </a:rPr>
              <a:t>SOURCE-BASED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916168" y="4160520"/>
            <a:ext cx="1170432" cy="310896"/>
          </a:xfrm>
          <a:prstGeom prst="roundRect">
            <a:avLst>
              <a:gd name="adj" fmla="val 50000"/>
            </a:avLst>
          </a:prstGeom>
          <a:solidFill>
            <a:srgbClr val="E3F4EF"/>
          </a:solidFill>
          <a:ln w="12700">
            <a:solidFill>
              <a:srgbClr val="E3F4E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16168" y="4210812"/>
            <a:ext cx="11704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C8A78"/>
                </a:solidFill>
              </a:rPr>
              <a:t>REDESIGNED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9848088" y="4489704"/>
            <a:ext cx="704088" cy="-45262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552176" y="4037076"/>
            <a:ext cx="704088" cy="69403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848088" y="4489704"/>
            <a:ext cx="442570" cy="905256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552176" y="4037076"/>
            <a:ext cx="-261518" cy="1357884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552176" y="4037076"/>
            <a:ext cx="502920" cy="1810512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290658" y="5394960"/>
            <a:ext cx="764438" cy="45262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290658" y="5394960"/>
            <a:ext cx="-341986" cy="844906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290658" y="5394960"/>
            <a:ext cx="402336" cy="126735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55096" y="5847588"/>
            <a:ext cx="-362102" cy="81473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055096" y="5847588"/>
            <a:ext cx="402336" cy="75438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692994" y="6662318"/>
            <a:ext cx="764438" cy="-6035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806940" y="4448556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511028" y="3995928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215116" y="4689958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249510" y="5353812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013948" y="5806440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907524" y="6198718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651846" y="6621170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416284" y="6560820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279392" y="60350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SchoolMission.net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THE OPENING STORY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Four students. Four very different experiences.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 source presentation opens with four student stories to frame what learning difficulties can look like in real life.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94360" y="1965960"/>
            <a:ext cx="2697480" cy="3337560"/>
          </a:xfrm>
          <a:prstGeom prst="roundRect">
            <a:avLst>
              <a:gd name="adj" fmla="val 6102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58952" y="2130552"/>
            <a:ext cx="585216" cy="585216"/>
          </a:xfrm>
          <a:prstGeom prst="ellipse">
            <a:avLst/>
          </a:prstGeom>
          <a:solidFill>
            <a:srgbClr val="DDEFFC"/>
          </a:solidFill>
          <a:ln w="12700">
            <a:solidFill>
              <a:srgbClr val="DDEFF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58952" y="2249424"/>
            <a:ext cx="585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66A8"/>
                </a:solidFill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472184" y="2130552"/>
            <a:ext cx="1618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Student #1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472184" y="2423160"/>
            <a:ext cx="1618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D66A8"/>
                </a:solidFill>
              </a:rPr>
              <a:t>School at 16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758952" y="2825496"/>
            <a:ext cx="2368296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E7489"/>
                </a:solidFill>
              </a:rPr>
              <a:t>Spanked by teachers for bad grades and poor attitude; later dropped out at 16.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438144" y="1965960"/>
            <a:ext cx="2697480" cy="3337560"/>
          </a:xfrm>
          <a:prstGeom prst="roundRect">
            <a:avLst>
              <a:gd name="adj" fmla="val 6102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02736" y="2130552"/>
            <a:ext cx="585216" cy="585216"/>
          </a:xfrm>
          <a:prstGeom prst="ellipse">
            <a:avLst/>
          </a:prstGeom>
          <a:solidFill>
            <a:srgbClr val="E3F4EF"/>
          </a:solidFill>
          <a:ln w="12700">
            <a:solidFill>
              <a:srgbClr val="E3F4E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02736" y="2249424"/>
            <a:ext cx="585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8A78"/>
                </a:solidFill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315968" y="2130552"/>
            <a:ext cx="1618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Student #2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315968" y="2423160"/>
            <a:ext cx="1618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C8A78"/>
                </a:solidFill>
              </a:rPr>
              <a:t>College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3602736" y="2825496"/>
            <a:ext cx="2368296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E7489"/>
                </a:solidFill>
              </a:rPr>
              <a:t>Failed remedial English and came close to flunking out of college.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281928" y="1965960"/>
            <a:ext cx="2697480" cy="3337560"/>
          </a:xfrm>
          <a:prstGeom prst="roundRect">
            <a:avLst>
              <a:gd name="adj" fmla="val 6102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46520" y="2130552"/>
            <a:ext cx="585216" cy="585216"/>
          </a:xfrm>
          <a:prstGeom prst="ellipse">
            <a:avLst/>
          </a:prstGeom>
          <a:solidFill>
            <a:srgbClr val="EEE8FB"/>
          </a:solidFill>
          <a:ln w="12700">
            <a:solidFill>
              <a:srgbClr val="EEE8F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46520" y="2249424"/>
            <a:ext cx="585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C4BA7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159752" y="2130552"/>
            <a:ext cx="1618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Student #3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159752" y="2423160"/>
            <a:ext cx="1618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C4BA7"/>
                </a:solidFill>
              </a:rPr>
              <a:t>Needed a tutor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6446520" y="2825496"/>
            <a:ext cx="2368296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E7489"/>
                </a:solidFill>
              </a:rPr>
              <a:t>Feared he might not make it through school and might not have without a tutor.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9125712" y="1965960"/>
            <a:ext cx="2468880" cy="33375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290304" y="2130552"/>
            <a:ext cx="585216" cy="585216"/>
          </a:xfrm>
          <a:prstGeom prst="ellipse">
            <a:avLst/>
          </a:prstGeom>
          <a:solidFill>
            <a:srgbClr val="FFF2D5"/>
          </a:solidFill>
          <a:ln w="12700">
            <a:solidFill>
              <a:srgbClr val="FFF2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290304" y="2249424"/>
            <a:ext cx="585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17B17"/>
                </a:solidFill>
              </a:rPr>
              <a:t>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003536" y="2130552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Student #4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003536" y="2423160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B17B17"/>
                </a:solidFill>
              </a:rPr>
              <a:t>Third grade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9290304" y="2825496"/>
            <a:ext cx="2139696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E7489"/>
                </a:solidFill>
              </a:rPr>
              <a:t>Learned to read in third grade; comic-book pictures helped untangle the words.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1051560" y="5623560"/>
            <a:ext cx="54864" cy="566928"/>
          </a:xfrm>
          <a:prstGeom prst="rect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216152" y="5641848"/>
            <a:ext cx="9985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i="1" dirty="0">
                <a:solidFill>
                  <a:srgbClr val="173F60"/>
                </a:solidFill>
              </a:rPr>
              <a:t>“The same classroom can produce four very different learning journeys.”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THE CENTRAL IDEA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The message is simple: a learning disability is not a measure of intelligence.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This is the repeated through-line of the source presentation.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749808" y="1874520"/>
            <a:ext cx="6903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73F60"/>
                </a:solidFill>
              </a:rPr>
              <a:t>“Learning Disabilities have</a:t>
            </a:r>
            <a:endParaRPr lang="en-US" sz="2900" dirty="0"/>
          </a:p>
          <a:p>
            <a:pPr algn="l" indent="0" marL="0">
              <a:buNone/>
            </a:pPr>
            <a:r>
              <a:rPr lang="en-US" sz="2900" b="1" dirty="0">
                <a:solidFill>
                  <a:srgbClr val="173F60"/>
                </a:solidFill>
              </a:rPr>
              <a:t>NOTHING to do with intelligence.”</a:t>
            </a:r>
            <a:endParaRPr lang="en-US" sz="2900" dirty="0"/>
          </a:p>
        </p:txBody>
      </p:sp>
      <p:sp>
        <p:nvSpPr>
          <p:cNvPr id="6" name="Shape 4"/>
          <p:cNvSpPr/>
          <p:nvPr/>
        </p:nvSpPr>
        <p:spPr>
          <a:xfrm>
            <a:off x="7818120" y="1755648"/>
            <a:ext cx="3520440" cy="2743200"/>
          </a:xfrm>
          <a:prstGeom prst="roundRect">
            <a:avLst>
              <a:gd name="adj" fmla="val 6000"/>
            </a:avLst>
          </a:prstGeom>
          <a:solidFill>
            <a:srgbClr val="EEF7FC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83880" y="2139696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LEARNING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83880" y="2404872"/>
            <a:ext cx="2697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E57"/>
                </a:solidFill>
              </a:rPr>
              <a:t>how someone accesses, processes, practices, remembers, or demonstrates information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189720" y="32918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D66A8"/>
                </a:solidFill>
              </a:rPr>
              <a:t>≠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9893808" y="3392424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C8A78"/>
                </a:solidFill>
              </a:rPr>
              <a:t>INTELLIGENCE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8247888" y="391363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EA0"/>
                </a:solidFill>
              </a:rPr>
              <a:t>the source’s core distinction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9253728" y="4946904"/>
            <a:ext cx="384048" cy="-24688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37776" y="4700016"/>
            <a:ext cx="384048" cy="378562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253728" y="4946904"/>
            <a:ext cx="241402" cy="493776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37776" y="4700016"/>
            <a:ext cx="-142646" cy="740664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637776" y="4700016"/>
            <a:ext cx="274320" cy="987552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495130" y="5440680"/>
            <a:ext cx="416966" cy="24688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495130" y="5440680"/>
            <a:ext cx="-186538" cy="46085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495130" y="5440680"/>
            <a:ext cx="219456" cy="691286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912096" y="5687568"/>
            <a:ext cx="-197510" cy="44439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912096" y="5687568"/>
            <a:ext cx="219456" cy="41148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714586" y="6131966"/>
            <a:ext cx="416966" cy="-3291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212580" y="4905756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596628" y="4658868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980676" y="5037430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453982" y="5399532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870948" y="5646420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267444" y="5860390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673438" y="6090818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090404" y="6057900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68680" y="5166360"/>
            <a:ext cx="54864" cy="658368"/>
          </a:xfrm>
          <a:prstGeom prst="rect">
            <a:avLst/>
          </a:prstGeom>
          <a:solidFill>
            <a:srgbClr val="1C8A78"/>
          </a:solidFill>
          <a:ln w="12700">
            <a:solidFill>
              <a:srgbClr val="1C8A7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33272" y="5184648"/>
            <a:ext cx="72420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i="1" dirty="0">
                <a:solidFill>
                  <a:srgbClr val="173F60"/>
                </a:solidFill>
              </a:rPr>
              <a:t>“It is a disability in learning. It is not an intelligence disability.”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PROFILES FROM THE SOURCE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Richard Branson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 original presentation identifies Branson as dyslexic and uses his story to shift the conversation from deficit to different thinking.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40080" y="2011680"/>
            <a:ext cx="640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D66A8"/>
                </a:solidFill>
              </a:rPr>
              <a:t>1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1389888" y="2121408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3F60"/>
                </a:solidFill>
              </a:rPr>
              <a:t>RICHARD BRANSON</a:t>
            </a:r>
            <a:endParaRPr lang="en-US" sz="2300" dirty="0"/>
          </a:p>
        </p:txBody>
      </p:sp>
      <p:sp>
        <p:nvSpPr>
          <p:cNvPr id="7" name="Shape 5"/>
          <p:cNvSpPr/>
          <p:nvPr/>
        </p:nvSpPr>
        <p:spPr>
          <a:xfrm>
            <a:off x="1417320" y="2606040"/>
            <a:ext cx="2011680" cy="310896"/>
          </a:xfrm>
          <a:prstGeom prst="roundRect">
            <a:avLst>
              <a:gd name="adj" fmla="val 50000"/>
            </a:avLst>
          </a:prstGeom>
          <a:solidFill>
            <a:srgbClr val="DDEFFC"/>
          </a:solidFill>
          <a:ln w="12700">
            <a:solidFill>
              <a:srgbClr val="DDEF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17320" y="265633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D66A8"/>
                </a:solidFill>
              </a:rPr>
              <a:t>SOURCE: DYSCLEXIC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417320" y="3200400"/>
            <a:ext cx="480060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5E7489"/>
                </a:solidFill>
              </a:rPr>
              <a:t>• Developed Britain’s Virgin Records and Atlantic Airways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5E7489"/>
                </a:solidFill>
              </a:rPr>
              <a:t>• The presentation uses his own comment about choosing “dyslexic” over “stupid.”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629400" y="2148840"/>
            <a:ext cx="54864" cy="1097280"/>
          </a:xfrm>
          <a:prstGeom prst="rect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793992" y="2167128"/>
            <a:ext cx="43159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i="1" dirty="0">
                <a:solidFill>
                  <a:srgbClr val="173F60"/>
                </a:solidFill>
              </a:rPr>
              <a:t>“At some point, I think I decided that being dyslexic was better than being stupid.”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629400" y="3657600"/>
            <a:ext cx="4480560" cy="1417320"/>
          </a:xfrm>
          <a:prstGeom prst="roundRect">
            <a:avLst>
              <a:gd name="adj" fmla="val 11613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03720" y="395935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D66A8"/>
                </a:solidFill>
              </a:rPr>
              <a:t>DESIGN IDEA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903720" y="4233672"/>
            <a:ext cx="3703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E57"/>
                </a:solidFill>
              </a:rPr>
              <a:t>A label can describe a learning challenge without defining a person’s intellectual capacity.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PROFILES FROM THE SOURCE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Charles Schwab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 source emphasizes the mismatch between strong abilities in some areas and persistent difficulty with English tasks.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40080" y="1965960"/>
            <a:ext cx="640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C8A78"/>
                </a:solidFill>
              </a:rPr>
              <a:t>2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1389888" y="2084832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3F60"/>
                </a:solidFill>
              </a:rPr>
              <a:t>CHARLES SCHWAB</a:t>
            </a:r>
            <a:endParaRPr lang="en-US" sz="2300" dirty="0"/>
          </a:p>
        </p:txBody>
      </p:sp>
      <p:sp>
        <p:nvSpPr>
          <p:cNvPr id="7" name="Shape 5"/>
          <p:cNvSpPr/>
          <p:nvPr/>
        </p:nvSpPr>
        <p:spPr>
          <a:xfrm>
            <a:off x="1417320" y="2560320"/>
            <a:ext cx="2011680" cy="310896"/>
          </a:xfrm>
          <a:prstGeom prst="roundRect">
            <a:avLst>
              <a:gd name="adj" fmla="val 50000"/>
            </a:avLst>
          </a:prstGeom>
          <a:solidFill>
            <a:srgbClr val="E3F4EF"/>
          </a:solidFill>
          <a:ln w="12700">
            <a:solidFill>
              <a:srgbClr val="E3F4E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17320" y="261061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C8A78"/>
                </a:solidFill>
              </a:rPr>
              <a:t>SOURCE: DYSCLEXIC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822960" y="3154680"/>
            <a:ext cx="5074920" cy="18288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344728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C8A78"/>
                </a:solidFill>
              </a:rPr>
              <a:t>Strong in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97280" y="37490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73F60"/>
                </a:solidFill>
              </a:rPr>
              <a:t>math  •  science  •  sports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355080" y="2377440"/>
            <a:ext cx="4572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E7489"/>
                </a:solidFill>
              </a:rPr>
              <a:t>The source describes English as a disconnect and notes difficulty listening to a lecture while taking notes or memorizing four words in a row.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355080" y="4160520"/>
            <a:ext cx="54864" cy="749808"/>
          </a:xfrm>
          <a:prstGeom prst="rect">
            <a:avLst/>
          </a:prstGeom>
          <a:solidFill>
            <a:srgbClr val="1C8A78"/>
          </a:solidFill>
          <a:ln w="12700">
            <a:solidFill>
              <a:srgbClr val="1C8A7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19672" y="4178808"/>
            <a:ext cx="440740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i="1" dirty="0">
                <a:solidFill>
                  <a:srgbClr val="173F60"/>
                </a:solidFill>
              </a:rPr>
              <a:t>“Reading and writing could be hard work all their lives.”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PROFILES FROM THE SOURCE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John Chambers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 presentation frames learning differences as something that can be painful, manageable, and worth advocating around.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40080" y="1965960"/>
            <a:ext cx="640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6C4BA7"/>
                </a:solidFill>
              </a:rPr>
              <a:t>3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1389888" y="2084832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3F60"/>
                </a:solidFill>
              </a:rPr>
              <a:t>JOHN CHAMBERS</a:t>
            </a:r>
            <a:endParaRPr lang="en-US" sz="2300" dirty="0"/>
          </a:p>
        </p:txBody>
      </p:sp>
      <p:sp>
        <p:nvSpPr>
          <p:cNvPr id="7" name="Shape 5"/>
          <p:cNvSpPr/>
          <p:nvPr/>
        </p:nvSpPr>
        <p:spPr>
          <a:xfrm>
            <a:off x="1417320" y="2560320"/>
            <a:ext cx="2011680" cy="310896"/>
          </a:xfrm>
          <a:prstGeom prst="roundRect">
            <a:avLst>
              <a:gd name="adj" fmla="val 50000"/>
            </a:avLst>
          </a:prstGeom>
          <a:solidFill>
            <a:srgbClr val="EEE8FB"/>
          </a:solidFill>
          <a:ln w="12700">
            <a:solidFill>
              <a:srgbClr val="EEE8F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17320" y="261061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C4BA7"/>
                </a:solidFill>
              </a:rPr>
              <a:t>SOURCE: DYSCLEXIC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417320" y="3154680"/>
            <a:ext cx="484632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E7489"/>
                </a:solidFill>
              </a:rPr>
              <a:t>• CEO of CISCO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E7489"/>
                </a:solidFill>
              </a:rPr>
              <a:t>• The source says each year he increases Cisco’s profits by $2 billion.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E7489"/>
                </a:solidFill>
              </a:rPr>
              <a:t>• It describes him as reading “right to left” and “up and down.”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492240" y="2331720"/>
            <a:ext cx="54864" cy="822960"/>
          </a:xfrm>
          <a:prstGeom prst="rect">
            <a:avLst/>
          </a:prstGeom>
          <a:solidFill>
            <a:srgbClr val="6C4BA7"/>
          </a:solidFill>
          <a:ln w="12700">
            <a:solidFill>
              <a:srgbClr val="6C4BA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56832" y="2350008"/>
            <a:ext cx="42245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i="1" dirty="0">
                <a:solidFill>
                  <a:srgbClr val="173F60"/>
                </a:solidFill>
              </a:rPr>
              <a:t>“You have just got to learn your way through it.”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492240" y="3794760"/>
            <a:ext cx="54864" cy="822960"/>
          </a:xfrm>
          <a:prstGeom prst="rect">
            <a:avLst/>
          </a:prstGeom>
          <a:solidFill>
            <a:srgbClr val="6C4BA7"/>
          </a:solidFill>
          <a:ln w="12700">
            <a:solidFill>
              <a:srgbClr val="6C4BA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56832" y="3813048"/>
            <a:ext cx="42245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i="1" dirty="0">
                <a:solidFill>
                  <a:srgbClr val="173F60"/>
                </a:solidFill>
              </a:rPr>
              <a:t>“What works is to go a little slower.”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PROFILES FROM THE SOURCE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David Boies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 original presentation uses Boies to make its distinction between learning disability and intelligence explicit.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40080" y="1965960"/>
            <a:ext cx="640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B17B17"/>
                </a:solidFill>
              </a:rPr>
              <a:t>4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1389888" y="2084832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3F60"/>
                </a:solidFill>
              </a:rPr>
              <a:t>DAVID BOIES</a:t>
            </a:r>
            <a:endParaRPr lang="en-US" sz="2300" dirty="0"/>
          </a:p>
        </p:txBody>
      </p:sp>
      <p:sp>
        <p:nvSpPr>
          <p:cNvPr id="7" name="Shape 5"/>
          <p:cNvSpPr/>
          <p:nvPr/>
        </p:nvSpPr>
        <p:spPr>
          <a:xfrm>
            <a:off x="1417320" y="2560320"/>
            <a:ext cx="2011680" cy="310896"/>
          </a:xfrm>
          <a:prstGeom prst="roundRect">
            <a:avLst>
              <a:gd name="adj" fmla="val 50000"/>
            </a:avLst>
          </a:prstGeom>
          <a:solidFill>
            <a:srgbClr val="FFF2D5"/>
          </a:solidFill>
          <a:ln w="12700">
            <a:solidFill>
              <a:srgbClr val="FFF2D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17320" y="261061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17B17"/>
                </a:solidFill>
              </a:rPr>
              <a:t>SOURCE: DYSCLEXIC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417320" y="315468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5E7489"/>
                </a:solidFill>
              </a:rPr>
              <a:t>Celebrated trial attorney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5E7489"/>
                </a:solidFill>
              </a:rPr>
              <a:t>The presentation references his work in the Microsoft case.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989320" y="2240280"/>
            <a:ext cx="4937760" cy="2468880"/>
          </a:xfrm>
          <a:prstGeom prst="roundRect">
            <a:avLst>
              <a:gd name="adj" fmla="val 6667"/>
            </a:avLst>
          </a:prstGeom>
          <a:solidFill>
            <a:srgbClr val="173F60"/>
          </a:solidFill>
          <a:ln w="12700">
            <a:solidFill>
              <a:srgbClr val="173F6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82512" y="254203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dirty="0">
                <a:solidFill>
                  <a:srgbClr val="9EC8E3"/>
                </a:solidFill>
              </a:rPr>
              <a:t>“</a:t>
            </a:r>
            <a:endParaRPr lang="en-US" sz="4200" dirty="0"/>
          </a:p>
        </p:txBody>
      </p:sp>
      <p:sp>
        <p:nvSpPr>
          <p:cNvPr id="12" name="Text 10"/>
          <p:cNvSpPr/>
          <p:nvPr/>
        </p:nvSpPr>
        <p:spPr>
          <a:xfrm>
            <a:off x="6903720" y="2633472"/>
            <a:ext cx="3520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It is a disability in learning.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It is not an intelligence disability.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It doesn’t mean you can’t think.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903720" y="4041648"/>
            <a:ext cx="3291840" cy="0"/>
          </a:xfrm>
          <a:prstGeom prst="line">
            <a:avLst/>
          </a:prstGeom>
          <a:noFill/>
          <a:ln w="12700">
            <a:solidFill>
              <a:srgbClr val="7FB3D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03720" y="41605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B7D1E2"/>
                </a:solidFill>
              </a:rPr>
              <a:t>David Boies — quoted in source presentation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THE PATTERN EXPANDS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The presentation names more examples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These examples are presented to reinforce the idea that learning differences can coexist with achievement and creative thinking.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3337560" cy="155448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4672" y="2084832"/>
            <a:ext cx="585216" cy="585216"/>
          </a:xfrm>
          <a:prstGeom prst="ellipse">
            <a:avLst/>
          </a:prstGeom>
          <a:solidFill>
            <a:srgbClr val="DDEFFC"/>
          </a:solidFill>
          <a:ln w="12700">
            <a:solidFill>
              <a:srgbClr val="DDEFF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4672" y="2203704"/>
            <a:ext cx="585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66A8"/>
                </a:solidFill>
              </a:rPr>
              <a:t>5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517904" y="2084832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Craig McCaw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517904" y="2377440"/>
            <a:ext cx="22585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D66A8"/>
                </a:solidFill>
              </a:rPr>
              <a:t>Cellular industry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804672" y="2779776"/>
            <a:ext cx="3008376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E7489"/>
                </a:solidFill>
              </a:rPr>
              <a:t>“Thinks differently”; the source says he could envision a person talking on a phone outdoors.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434840" y="1920240"/>
            <a:ext cx="3337560" cy="155448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99432" y="2084832"/>
            <a:ext cx="585216" cy="585216"/>
          </a:xfrm>
          <a:prstGeom prst="ellipse">
            <a:avLst/>
          </a:prstGeom>
          <a:solidFill>
            <a:srgbClr val="E3F4EF"/>
          </a:solidFill>
          <a:ln w="12700">
            <a:solidFill>
              <a:srgbClr val="E3F4E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99432" y="2203704"/>
            <a:ext cx="585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8A78"/>
                </a:solidFill>
              </a:rPr>
              <a:t>6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312664" y="2084832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John Reed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312664" y="2377440"/>
            <a:ext cx="22585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C8A78"/>
                </a:solidFill>
              </a:rPr>
              <a:t>Banking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4599432" y="2779776"/>
            <a:ext cx="3008376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E7489"/>
                </a:solidFill>
              </a:rPr>
              <a:t>The source says he led Citibank to the top of the banking industry.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229600" y="1920240"/>
            <a:ext cx="3337560" cy="155448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394192" y="2084832"/>
            <a:ext cx="585216" cy="585216"/>
          </a:xfrm>
          <a:prstGeom prst="ellipse">
            <a:avLst/>
          </a:prstGeom>
          <a:solidFill>
            <a:srgbClr val="FFF2D5"/>
          </a:solidFill>
          <a:ln w="12700">
            <a:solidFill>
              <a:srgbClr val="FFF2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94192" y="2203704"/>
            <a:ext cx="585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17B17"/>
                </a:solidFill>
              </a:rPr>
              <a:t>7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107424" y="2084832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Donald Winkler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107424" y="2377440"/>
            <a:ext cx="22585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B17B17"/>
                </a:solidFill>
              </a:rPr>
              <a:t>Finance / Ford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8394192" y="2779776"/>
            <a:ext cx="3008376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E7489"/>
                </a:solidFill>
              </a:rPr>
              <a:t>The presentation recalls his childhood experiences of being called “dumb.”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640080" y="3703320"/>
            <a:ext cx="3337560" cy="155448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04672" y="3867912"/>
            <a:ext cx="585216" cy="585216"/>
          </a:xfrm>
          <a:prstGeom prst="ellipse">
            <a:avLst/>
          </a:prstGeom>
          <a:solidFill>
            <a:srgbClr val="EEE8FB"/>
          </a:solidFill>
          <a:ln w="12700">
            <a:solidFill>
              <a:srgbClr val="EEE8F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04672" y="3986784"/>
            <a:ext cx="585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C4BA7"/>
                </a:solidFill>
              </a:rPr>
              <a:t>8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517904" y="3867912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Gaston Caperton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517904" y="4160520"/>
            <a:ext cx="22585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6C4BA7"/>
                </a:solidFill>
              </a:rPr>
              <a:t>Public leadership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04672" y="4562856"/>
            <a:ext cx="3008376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E7489"/>
                </a:solidFill>
              </a:rPr>
              <a:t>The source identifies him as a former governor of West Virginia and head of the College Board.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434840" y="3703320"/>
            <a:ext cx="3337560" cy="155448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99432" y="3867912"/>
            <a:ext cx="585216" cy="585216"/>
          </a:xfrm>
          <a:prstGeom prst="ellipse">
            <a:avLst/>
          </a:prstGeom>
          <a:solidFill>
            <a:srgbClr val="DDEFFC"/>
          </a:solidFill>
          <a:ln w="12700">
            <a:solidFill>
              <a:srgbClr val="DDEFF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99432" y="3986784"/>
            <a:ext cx="585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66A8"/>
                </a:solidFill>
              </a:rPr>
              <a:t>9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312664" y="3867912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Paul Orfala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312664" y="4160520"/>
            <a:ext cx="22585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D66A8"/>
                </a:solidFill>
              </a:rPr>
              <a:t>Kinko’s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4599432" y="4562856"/>
            <a:ext cx="3008376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E7489"/>
                </a:solidFill>
              </a:rPr>
              <a:t>The source connects his school struggles and photocopying work to the idea that became Kinko’s.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8229600" y="3703320"/>
            <a:ext cx="3337560" cy="155448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394192" y="3867912"/>
            <a:ext cx="585216" cy="585216"/>
          </a:xfrm>
          <a:prstGeom prst="ellipse">
            <a:avLst/>
          </a:prstGeom>
          <a:solidFill>
            <a:srgbClr val="E3F4EF"/>
          </a:solidFill>
          <a:ln w="12700">
            <a:solidFill>
              <a:srgbClr val="E3F4E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394192" y="3986784"/>
            <a:ext cx="585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8A78"/>
                </a:solidFill>
              </a:rPr>
              <a:t>10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9107424" y="3867912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Diane Swonk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9107424" y="4160520"/>
            <a:ext cx="22585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C8A78"/>
                </a:solidFill>
              </a:rPr>
              <a:t>Economics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8394192" y="4562856"/>
            <a:ext cx="3008376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E7489"/>
                </a:solidFill>
              </a:rPr>
              <a:t>The source lists memory and navigation difficulties alongside her professional role.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914400" y="5760720"/>
            <a:ext cx="54864" cy="502920"/>
          </a:xfrm>
          <a:prstGeom prst="rect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078992" y="5779008"/>
            <a:ext cx="98938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i="1" dirty="0">
                <a:solidFill>
                  <a:srgbClr val="173F60"/>
                </a:solidFill>
              </a:rPr>
              <a:t>“The source is not saying every person learns the same way; it is showing that ability can appear in unexpected places.”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A DIFFERENT WAY TO PICTURE THINKING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Thinking in 3D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 original deck uses visual metaphors to describe thinking that feels spatial, dynamic, or image-driven rather than word-driven.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85800" y="1874520"/>
            <a:ext cx="3017520" cy="3291840"/>
          </a:xfrm>
          <a:prstGeom prst="roundRect">
            <a:avLst>
              <a:gd name="adj" fmla="val 5455"/>
            </a:avLst>
          </a:prstGeom>
          <a:solidFill>
            <a:srgbClr val="173F60"/>
          </a:solidFill>
          <a:ln w="12700">
            <a:solidFill>
              <a:srgbClr val="173F6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51560" y="233172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</a:rPr>
              <a:t>CAD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51560" y="3035808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C9DEED"/>
                </a:solidFill>
              </a:rPr>
              <a:t>“Like having a CAD in your brain”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297680" y="3337560"/>
            <a:ext cx="1828800" cy="0"/>
          </a:xfrm>
          <a:prstGeom prst="line">
            <a:avLst/>
          </a:prstGeom>
          <a:noFill/>
          <a:ln w="12700">
            <a:solidFill>
              <a:srgbClr val="BFD7E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44768" y="30632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D66A8"/>
                </a:solidFill>
              </a:rPr>
              <a:t>→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6812280" y="1874520"/>
            <a:ext cx="443484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78040" y="230428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73F60"/>
                </a:solidFill>
              </a:rPr>
              <a:t>THINKING IN MOVIES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178040" y="281635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D66A8"/>
                </a:solidFill>
              </a:rPr>
              <a:t>“not words”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9030614" y="3674059"/>
            <a:ext cx="499262" cy="-320954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29877" y="3353105"/>
            <a:ext cx="499262" cy="49213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30614" y="3674059"/>
            <a:ext cx="313822" cy="641909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529877" y="3353105"/>
            <a:ext cx="-185440" cy="962863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529877" y="3353105"/>
            <a:ext cx="356616" cy="128381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344436" y="4315968"/>
            <a:ext cx="542056" cy="320954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344436" y="4315968"/>
            <a:ext cx="-242499" cy="599115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344436" y="4315968"/>
            <a:ext cx="285293" cy="898672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886493" y="4636922"/>
            <a:ext cx="-256764" cy="57771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886493" y="4636922"/>
            <a:ext cx="285293" cy="534924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629729" y="5214640"/>
            <a:ext cx="542056" cy="-42794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989466" y="3632911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488729" y="3311957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87991" y="3804087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03288" y="4274820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845345" y="4595774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060790" y="4873935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588581" y="5173492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130638" y="5130698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178040" y="4133088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 source uses this imagery to suggest that some learners may experience information visually, spatially, or as a sequence of mental scenes.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WHAT THE SOURCE SAYS NEXT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The goal is not to “outgrow” the difficulty.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 presentation emphasizes learning how to work with a persistent challenge, especially with support and coaching.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58368" y="2011680"/>
            <a:ext cx="3429000" cy="24688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32688" y="228600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DDEFFC"/>
          </a:solidFill>
          <a:ln w="12700">
            <a:solidFill>
              <a:srgbClr val="DDEFF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2336292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D66A8"/>
                </a:solidFill>
              </a:rPr>
              <a:t>SLOW IT DOWN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932688" y="2880360"/>
            <a:ext cx="2788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43E57"/>
                </a:solidFill>
              </a:rPr>
              <a:t>“What works is to go a little slower.”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471416" y="2011680"/>
            <a:ext cx="3429000" cy="24688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45736" y="228600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E3F4EF"/>
          </a:solidFill>
          <a:ln w="12700">
            <a:solidFill>
              <a:srgbClr val="E3F4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45736" y="2336292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C8A78"/>
                </a:solidFill>
              </a:rPr>
              <a:t>COACHING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745736" y="2880360"/>
            <a:ext cx="2788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43E57"/>
                </a:solidFill>
              </a:rPr>
              <a:t>Without coaching, the source says problems can snuff out dreams and make people give up.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284464" y="2011680"/>
            <a:ext cx="3429000" cy="24688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58784" y="228600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EEE8FB"/>
          </a:solidFill>
          <a:ln w="12700">
            <a:solidFill>
              <a:srgbClr val="EEE8F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58784" y="2336292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C4BA7"/>
                </a:solidFill>
              </a:rPr>
              <a:t>FIND WHAT WORKS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558784" y="2880360"/>
            <a:ext cx="2788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43E57"/>
                </a:solidFill>
              </a:rPr>
              <a:t>The presentation repeatedly points toward strategies, tutors, visual clues, and individualized ways of learning.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60120" y="4892040"/>
            <a:ext cx="54864" cy="868680"/>
          </a:xfrm>
          <a:prstGeom prst="rect">
            <a:avLst/>
          </a:prstGeom>
          <a:solidFill>
            <a:srgbClr val="1C8A78"/>
          </a:solidFill>
          <a:ln w="12700">
            <a:solidFill>
              <a:srgbClr val="1C8A7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24712" y="4910328"/>
            <a:ext cx="97109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i="1" dirty="0">
                <a:solidFill>
                  <a:srgbClr val="173F60"/>
                </a:solidFill>
              </a:rPr>
              <a:t>“Dyslexics don’t outgrow their problems. They learn to manage them.”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THE ORIGINAL BRAIN IMAGERY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The brain is not presented as a single “normal” path.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 source includes slides on the cerebral cortex, hippocampus, neurons, plasticity, and mental imagery.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5349240" cy="3383280"/>
          </a:xfrm>
          <a:prstGeom prst="roundRect">
            <a:avLst>
              <a:gd name="adj" fmla="val 4865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176272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VISUAL METAPHORS USED IN THE ORIGINAL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1005840" y="2697480"/>
            <a:ext cx="164592" cy="164592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07592" y="267004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3E57"/>
                </a:solidFill>
              </a:rPr>
              <a:t>Cerebral cortex neurons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05840" y="3218688"/>
            <a:ext cx="164592" cy="164592"/>
          </a:xfrm>
          <a:prstGeom prst="ellipse">
            <a:avLst/>
          </a:prstGeom>
          <a:solidFill>
            <a:srgbClr val="1C8A78"/>
          </a:solidFill>
          <a:ln w="12700">
            <a:solidFill>
              <a:srgbClr val="1C8A7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07592" y="319125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3E57"/>
                </a:solidFill>
              </a:rPr>
              <a:t>Hippocampus neurons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05840" y="3739896"/>
            <a:ext cx="164592" cy="164592"/>
          </a:xfrm>
          <a:prstGeom prst="ellipse">
            <a:avLst/>
          </a:prstGeom>
          <a:solidFill>
            <a:srgbClr val="6C4BA7"/>
          </a:solidFill>
          <a:ln w="12700">
            <a:solidFill>
              <a:srgbClr val="6C4BA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07592" y="3712464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3E57"/>
                </a:solidFill>
              </a:rPr>
              <a:t>Brain’s lobes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1005840" y="4261104"/>
            <a:ext cx="164592" cy="164592"/>
          </a:xfrm>
          <a:prstGeom prst="ellipse">
            <a:avLst/>
          </a:prstGeom>
          <a:solidFill>
            <a:srgbClr val="B17B17"/>
          </a:solidFill>
          <a:ln w="12700">
            <a:solidFill>
              <a:srgbClr val="B17B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07592" y="423367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3E57"/>
                </a:solidFill>
              </a:rPr>
              <a:t>Plasticity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00800" y="214884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17B17"/>
                </a:solidFill>
              </a:rPr>
              <a:t>Note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400800" y="2496312"/>
            <a:ext cx="4389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73F60"/>
                </a:solidFill>
              </a:rPr>
              <a:t>This redesign keeps the original deck’s visual concepts without adding new neuroscience claims that were not part of the source.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400800" y="388620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E7489"/>
                </a:solidFill>
              </a:rPr>
              <a:t>Source-based ≠ newly researched. The emphasis here is the presentation’s narrative: learning can be shaped by how information is perceived, practiced, and supported.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440266" y="5095037"/>
            <a:ext cx="396850" cy="-25511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837115" y="4839919"/>
            <a:ext cx="396850" cy="39118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440266" y="5095037"/>
            <a:ext cx="249448" cy="510235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837115" y="4839919"/>
            <a:ext cx="-147401" cy="765353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837115" y="4839919"/>
            <a:ext cx="283464" cy="102047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689714" y="5605272"/>
            <a:ext cx="430865" cy="25511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689714" y="5605272"/>
            <a:ext cx="-192756" cy="47622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689714" y="5605272"/>
            <a:ext cx="226771" cy="714329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120579" y="5860390"/>
            <a:ext cx="-204094" cy="459212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120579" y="5860390"/>
            <a:ext cx="226771" cy="425196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16485" y="6319601"/>
            <a:ext cx="430865" cy="-34016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399118" y="5053889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795967" y="4798771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192817" y="5189952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648566" y="5564124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079431" y="5819242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455810" y="6040344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875337" y="6278453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306202" y="6244438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RESILIENCE AND CHILDHOOD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“If you can survive childhood…”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 source uses difficult childhood experiences to show how school responses can either discourage students or become part of a longer story of adaptation.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85800" y="1901952"/>
            <a:ext cx="4800600" cy="3017520"/>
          </a:xfrm>
          <a:prstGeom prst="roundRect">
            <a:avLst>
              <a:gd name="adj" fmla="val 5455"/>
            </a:avLst>
          </a:prstGeom>
          <a:solidFill>
            <a:srgbClr val="173F60"/>
          </a:solidFill>
          <a:ln w="12700">
            <a:solidFill>
              <a:srgbClr val="173F6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51560" y="2267712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A6C9DF"/>
                </a:solidFill>
              </a:rPr>
              <a:t>THE SOURCE REMEMBERS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051560" y="2788920"/>
            <a:ext cx="3611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being called “dumb”</a:t>
            </a:r>
            <a:endParaRPr lang="en-US" sz="1900" dirty="0"/>
          </a:p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being punished for grades</a:t>
            </a:r>
            <a:endParaRPr lang="en-US" sz="1900" dirty="0"/>
          </a:p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struggling to read aloud</a:t>
            </a:r>
            <a:endParaRPr lang="en-US" sz="1900" dirty="0"/>
          </a:p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fearing you will not make it through school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989320" y="1901952"/>
            <a:ext cx="5303520" cy="301752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55080" y="2267712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THE SOURCE RESPONDS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55080" y="276148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73F60"/>
                </a:solidFill>
              </a:rPr>
              <a:t>Support matters.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6355080" y="3401568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5E7489"/>
                </a:solidFill>
              </a:rPr>
              <a:t>Tutors, coaching, visual clues, slower pacing, and finding a workable path are all recurring motifs in the stories.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914400" y="5257800"/>
            <a:ext cx="54864" cy="658368"/>
          </a:xfrm>
          <a:prstGeom prst="rect">
            <a:avLst/>
          </a:prstGeom>
          <a:solidFill>
            <a:srgbClr val="B17B17"/>
          </a:solidFill>
          <a:ln w="12700">
            <a:solidFill>
              <a:srgbClr val="B17B1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78992" y="5276088"/>
            <a:ext cx="9802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i="1" dirty="0">
                <a:solidFill>
                  <a:srgbClr val="173F60"/>
                </a:solidFill>
              </a:rPr>
              <a:t>“If you can survive childhood, you will be great in the business world.”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THE SOURCE KEEPS GOING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A long list of recognizable names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These names appear in the original presentation as further examples. The redesign treats them as source-attributed examples, not independently verified biographical claims.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49808" y="1965960"/>
            <a:ext cx="5029200" cy="713232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1226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F60"/>
                </a:solidFill>
              </a:rPr>
              <a:t>Bill Samuels, Jr.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081528" y="213055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489"/>
                </a:solidFill>
              </a:rPr>
              <a:t>President of Maker’s Mark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281928" y="1965960"/>
            <a:ext cx="5029200" cy="713232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10528" y="211226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F60"/>
                </a:solidFill>
              </a:rPr>
              <a:t>Winston Churchill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613648" y="213055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489"/>
                </a:solidFill>
              </a:rPr>
              <a:t>Prime Minister of Great Britain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749808" y="2880360"/>
            <a:ext cx="5029200" cy="713232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78408" y="302666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F60"/>
                </a:solidFill>
              </a:rPr>
              <a:t>Albert Einstein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081528" y="304495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489"/>
                </a:solidFill>
              </a:rPr>
              <a:t>Physicist and mathematician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281928" y="2880360"/>
            <a:ext cx="5029200" cy="713232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10528" y="302666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F60"/>
                </a:solidFill>
              </a:rPr>
              <a:t>Whoopi Goldberg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613648" y="304495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489"/>
                </a:solidFill>
              </a:rPr>
              <a:t>Actress and superstar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749808" y="3794760"/>
            <a:ext cx="5029200" cy="713232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78408" y="394106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F60"/>
                </a:solidFill>
              </a:rPr>
              <a:t>Scott Adams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081528" y="395935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489"/>
                </a:solidFill>
              </a:rPr>
              <a:t>Dilbert creator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281928" y="3794760"/>
            <a:ext cx="5029200" cy="713232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10528" y="394106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F60"/>
                </a:solidFill>
              </a:rPr>
              <a:t>Jay Leno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613648" y="395935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489"/>
                </a:solidFill>
              </a:rPr>
              <a:t>Tonight Show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749808" y="4709160"/>
            <a:ext cx="5029200" cy="713232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78408" y="485546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F60"/>
                </a:solidFill>
              </a:rPr>
              <a:t>Bill Hewlett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3081528" y="487375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489"/>
                </a:solidFill>
              </a:rPr>
              <a:t>HP LaserJets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281928" y="4709160"/>
            <a:ext cx="5029200" cy="713232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10528" y="485546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F60"/>
                </a:solidFill>
              </a:rPr>
              <a:t>Leonardo Da Vinci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8613648" y="487375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489"/>
                </a:solidFill>
              </a:rPr>
              <a:t>Artist / inventor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749808" y="5715000"/>
            <a:ext cx="10561320" cy="18288"/>
          </a:xfrm>
          <a:prstGeom prst="rect">
            <a:avLst/>
          </a:prstGeom>
          <a:solidFill>
            <a:srgbClr val="D8E4EC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14400" y="5897880"/>
            <a:ext cx="9875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43E57"/>
                </a:solidFill>
              </a:rPr>
              <a:t>The original deck’s point is cumulative: achievement does not follow a single learning template.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BRING THE STORIES TOGETHER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What do they have in common?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The original presentation asks the question directly, then answers it with its core theme.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749808" y="1965960"/>
            <a:ext cx="4800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173F60"/>
                </a:solidFill>
              </a:rPr>
              <a:t>WHAT DO THEY</a:t>
            </a:r>
            <a:endParaRPr lang="en-US" sz="3300" dirty="0"/>
          </a:p>
          <a:p>
            <a:pPr indent="0" marL="0">
              <a:buNone/>
            </a:pPr>
            <a:r>
              <a:rPr lang="en-US" sz="3300" b="1" dirty="0">
                <a:solidFill>
                  <a:srgbClr val="173F60"/>
                </a:solidFill>
              </a:rPr>
              <a:t>HAVE IN COMMON?</a:t>
            </a:r>
            <a:endParaRPr lang="en-US" sz="3300" dirty="0"/>
          </a:p>
        </p:txBody>
      </p:sp>
      <p:sp>
        <p:nvSpPr>
          <p:cNvPr id="6" name="Shape 4"/>
          <p:cNvSpPr/>
          <p:nvPr/>
        </p:nvSpPr>
        <p:spPr>
          <a:xfrm>
            <a:off x="5669280" y="2514600"/>
            <a:ext cx="914400" cy="0"/>
          </a:xfrm>
          <a:prstGeom prst="line">
            <a:avLst/>
          </a:prstGeom>
          <a:noFill/>
          <a:ln w="12700">
            <a:solidFill>
              <a:srgbClr val="1D66A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0" y="1901952"/>
            <a:ext cx="4206240" cy="1874520"/>
          </a:xfrm>
          <a:prstGeom prst="roundRect">
            <a:avLst>
              <a:gd name="adj" fmla="val 8780"/>
            </a:avLst>
          </a:prstGeom>
          <a:solidFill>
            <a:srgbClr val="DDEFFC"/>
          </a:solidFill>
          <a:ln w="12700">
            <a:solidFill>
              <a:srgbClr val="DDEF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086600" y="21945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THE SOURCE’S ANSWER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086600" y="2615184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73F60"/>
                </a:solidFill>
              </a:rPr>
              <a:t>Learning differences</a:t>
            </a:r>
            <a:endParaRPr lang="en-US" sz="2300" dirty="0"/>
          </a:p>
          <a:p>
            <a:pPr indent="0" marL="0">
              <a:buNone/>
            </a:pPr>
            <a:r>
              <a:rPr lang="en-US" sz="2300" b="1" dirty="0">
                <a:solidFill>
                  <a:srgbClr val="173F60"/>
                </a:solidFill>
              </a:rPr>
              <a:t>do not define intelligence.</a:t>
            </a:r>
            <a:endParaRPr lang="en-US" sz="2300" dirty="0"/>
          </a:p>
        </p:txBody>
      </p:sp>
      <p:sp>
        <p:nvSpPr>
          <p:cNvPr id="10" name="Shape 8"/>
          <p:cNvSpPr/>
          <p:nvPr/>
        </p:nvSpPr>
        <p:spPr>
          <a:xfrm>
            <a:off x="777240" y="4069080"/>
            <a:ext cx="3310128" cy="1170432"/>
          </a:xfrm>
          <a:prstGeom prst="roundRect">
            <a:avLst>
              <a:gd name="adj" fmla="val 14063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8408" y="4270248"/>
            <a:ext cx="1280160" cy="310896"/>
          </a:xfrm>
          <a:prstGeom prst="roundRect">
            <a:avLst>
              <a:gd name="adj" fmla="val 50000"/>
            </a:avLst>
          </a:prstGeom>
          <a:solidFill>
            <a:srgbClr val="DDEFFC"/>
          </a:solidFill>
          <a:ln w="12700">
            <a:solidFill>
              <a:srgbClr val="DDEFF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78408" y="4320540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D66A8"/>
                </a:solidFill>
              </a:rPr>
              <a:t>TAKEAWAY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78408" y="4663440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Different path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507992" y="4069080"/>
            <a:ext cx="3310128" cy="1170432"/>
          </a:xfrm>
          <a:prstGeom prst="roundRect">
            <a:avLst>
              <a:gd name="adj" fmla="val 14063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709160" y="4270248"/>
            <a:ext cx="1280160" cy="310896"/>
          </a:xfrm>
          <a:prstGeom prst="roundRect">
            <a:avLst>
              <a:gd name="adj" fmla="val 50000"/>
            </a:avLst>
          </a:prstGeom>
          <a:solidFill>
            <a:srgbClr val="E3F4EF"/>
          </a:solidFill>
          <a:ln w="12700">
            <a:solidFill>
              <a:srgbClr val="E3F4E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09160" y="4320540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C8A78"/>
                </a:solidFill>
              </a:rPr>
              <a:t>TAKEAWAY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709160" y="4663440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Different strategy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238744" y="4069080"/>
            <a:ext cx="3310128" cy="1170432"/>
          </a:xfrm>
          <a:prstGeom prst="roundRect">
            <a:avLst>
              <a:gd name="adj" fmla="val 14063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439912" y="4270248"/>
            <a:ext cx="1280160" cy="310896"/>
          </a:xfrm>
          <a:prstGeom prst="roundRect">
            <a:avLst>
              <a:gd name="adj" fmla="val 50000"/>
            </a:avLst>
          </a:prstGeom>
          <a:solidFill>
            <a:srgbClr val="EEE8FB"/>
          </a:solidFill>
          <a:ln w="12700">
            <a:solidFill>
              <a:srgbClr val="EEE8F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39912" y="4320540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C4BA7"/>
                </a:solidFill>
              </a:rPr>
              <a:t>TAKEAWAY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439912" y="4663440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3F60"/>
                </a:solidFill>
              </a:rPr>
              <a:t>Same capacity to think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A CLASSROOM LENS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F60"/>
                </a:solidFill>
              </a:rPr>
              <a:t>What this means for a teacher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417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7489"/>
                </a:solidFill>
              </a:rPr>
              <a:t>This slide translates the source presentation’s stories into practical classroom questions without pretending the original deck supplied a complete instructional framework.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58368" y="1993392"/>
            <a:ext cx="3493008" cy="260604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0976" y="231343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6A8"/>
                </a:solidFill>
              </a:rPr>
              <a:t>WHAT IS THE BARRIER?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50976" y="2852928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73F60"/>
                </a:solidFill>
              </a:rPr>
              <a:t>Reading? Note-taking? Memory? Pace? Access to text?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498848" y="1993392"/>
            <a:ext cx="3493008" cy="260604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91456" y="231343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C8A78"/>
                </a:solidFill>
              </a:rPr>
              <a:t>WHAT HELPS?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91456" y="2852928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73F60"/>
                </a:solidFill>
              </a:rPr>
              <a:t>Tutor? Visual clues? More time? Slower pace? Alternative route?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339328" y="1993392"/>
            <a:ext cx="3493008" cy="260604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8E4E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31936" y="231343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C4BA7"/>
                </a:solidFill>
              </a:rPr>
              <a:t>WHAT ARE YOU MEASURING?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8631936" y="2852928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73F60"/>
                </a:solidFill>
              </a:rPr>
              <a:t>The learning objective — not a student’s comfort with one particular format.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14400" y="5212080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5E7489"/>
                </a:solidFill>
              </a:rPr>
              <a:t>The source’s strongest practical message is not “teach everyone the same way.” It is to notice the mismatch, look for workable supports, and keep intelligence separate from difficulty.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73F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008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7DC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SCHOOL MISSION.NET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13232" y="1645920"/>
            <a:ext cx="7315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Different path.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</a:rPr>
              <a:t>Same capacity to think.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749808" y="3520440"/>
            <a:ext cx="6309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C0D5E3"/>
                </a:solidFill>
              </a:rPr>
              <a:t>The original presentation’s central message, rebuilt as a modern visual story.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49808" y="4663440"/>
            <a:ext cx="3657600" cy="0"/>
          </a:xfrm>
          <a:prstGeom prst="line">
            <a:avLst/>
          </a:prstGeom>
          <a:noFill/>
          <a:ln w="12700">
            <a:solidFill>
              <a:srgbClr val="5B95B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9808" y="4919472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CC7E2"/>
                </a:solidFill>
              </a:rPr>
              <a:t>Learning Disabilities ≠ Intelligence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9528048" y="1517904"/>
            <a:ext cx="704088" cy="-45262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232136" y="1065276"/>
            <a:ext cx="704088" cy="69403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528048" y="1517904"/>
            <a:ext cx="442570" cy="905256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232136" y="1065276"/>
            <a:ext cx="-261518" cy="1357884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32136" y="1065276"/>
            <a:ext cx="502920" cy="1810512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970618" y="2423160"/>
            <a:ext cx="764438" cy="45262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970618" y="2423160"/>
            <a:ext cx="-341986" cy="844906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970618" y="2423160"/>
            <a:ext cx="402336" cy="1267358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735056" y="2875788"/>
            <a:ext cx="-362102" cy="81473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735056" y="2875788"/>
            <a:ext cx="402336" cy="75438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372954" y="3690518"/>
            <a:ext cx="764438" cy="-60350"/>
          </a:xfrm>
          <a:prstGeom prst="line">
            <a:avLst/>
          </a:prstGeom>
          <a:noFill/>
          <a:ln w="12700">
            <a:solidFill>
              <a:srgbClr val="B8D6EA">
                <a:alpha val="7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486900" y="1476756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190988" y="1024128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895076" y="1718158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929470" y="2382012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693908" y="2834640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587484" y="3226918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331806" y="3649370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096244" y="3589020"/>
            <a:ext cx="82296" cy="82296"/>
          </a:xfrm>
          <a:prstGeom prst="ellipse">
            <a:avLst/>
          </a:prstGeom>
          <a:solidFill>
            <a:srgbClr val="1D66A8"/>
          </a:solidFill>
          <a:ln w="12700">
            <a:solidFill>
              <a:srgbClr val="1D66A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49808" y="6126480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EAFC3"/>
                </a:solidFill>
              </a:rPr>
              <a:t>Source material: SchoolMission.net presentation “Learning Disabilities Doesn’t Mean Stupid.”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9184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3859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SchoolMission.net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Disabilities ≠ Intelligence</dc:title>
  <dc:subject>Learning Disabilities</dc:subject>
  <dc:creator>SchoolMission.net</dc:creator>
  <cp:lastModifiedBy>SchoolMission.net</cp:lastModifiedBy>
  <cp:revision>1</cp:revision>
  <dcterms:created xsi:type="dcterms:W3CDTF">2026-09-16T20:05:54Z</dcterms:created>
  <dcterms:modified xsi:type="dcterms:W3CDTF">2026-09-16T20:05:54Z</dcterms:modified>
</cp:coreProperties>
</file>