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6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510528"/>
            <a:ext cx="11183112" cy="0"/>
          </a:xfrm>
          <a:prstGeom prst="line">
            <a:avLst/>
          </a:prstGeom>
          <a:noFill/>
          <a:ln w="12700">
            <a:solidFill>
              <a:srgbClr val="C8DCEB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565392"/>
            <a:ext cx="27432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48708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SCHOOL MISSION.NET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F7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543800" y="274320"/>
            <a:ext cx="3840480" cy="3840480"/>
          </a:xfrm>
          <a:prstGeom prst="arc">
            <a:avLst/>
          </a:prstGeom>
          <a:noFill/>
          <a:ln w="203200">
            <a:solidFill>
              <a:srgbClr val="C8E1EF">
                <a:alpha val="6500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75320" y="1005840"/>
            <a:ext cx="2468880" cy="2468880"/>
          </a:xfrm>
          <a:prstGeom prst="arc">
            <a:avLst/>
          </a:prstGeom>
          <a:noFill/>
          <a:ln w="152400">
            <a:solidFill>
              <a:srgbClr val="B1D5E8">
                <a:alpha val="8500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052560" y="1783080"/>
            <a:ext cx="914400" cy="914400"/>
          </a:xfrm>
          <a:prstGeom prst="ellipse">
            <a:avLst/>
          </a:prstGeom>
          <a:solidFill>
            <a:srgbClr val="FFFFFF">
              <a:alpha val="85000"/>
            </a:srgbClr>
          </a:solidFill>
          <a:ln w="25400">
            <a:solidFill>
              <a:srgbClr val="BFD8E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68580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6FAD"/>
                </a:solidFill>
              </a:rPr>
              <a:t>SCHOOL MISSION.NET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685800" y="1325880"/>
            <a:ext cx="64922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200" b="1" dirty="0">
                <a:solidFill>
                  <a:srgbClr val="173F60"/>
                </a:solidFill>
              </a:rPr>
              <a:t>Brain-Based</a:t>
            </a:r>
            <a:endParaRPr lang="en-US" sz="4200" dirty="0"/>
          </a:p>
          <a:p>
            <a:pPr indent="0" marL="0">
              <a:buNone/>
            </a:pPr>
            <a:r>
              <a:rPr lang="en-US" sz="4200" b="1" dirty="0">
                <a:solidFill>
                  <a:srgbClr val="173F60"/>
                </a:solidFill>
              </a:rPr>
              <a:t>Education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713232" y="2944368"/>
            <a:ext cx="6400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000" dirty="0">
                <a:solidFill>
                  <a:srgbClr val="607A8D"/>
                </a:solidFill>
              </a:rPr>
              <a:t>Learning, difference, strengths, and the way students experience a classroom.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713232" y="4041648"/>
            <a:ext cx="2194560" cy="438912"/>
          </a:xfrm>
          <a:prstGeom prst="roundRect">
            <a:avLst>
              <a:gd name="adj" fmla="val 10417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77824" y="4187952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MODERNIZED RESOURCE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731520" y="4937760"/>
            <a:ext cx="5669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A8293"/>
                </a:solidFill>
              </a:rPr>
              <a:t>Based on the original SchoolMission presentation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01 · THE BIG IDEA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A brain-friendly classroom starts with the learner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685800" y="1645920"/>
            <a:ext cx="106984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dirty="0">
                <a:solidFill>
                  <a:srgbClr val="607A8D"/>
                </a:solidFill>
              </a:rPr>
              <a:t>The original resource frames students as both alike and remarkably different — and asks educators to understand those differences rather than reduce students to a single measure.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731520" y="2788920"/>
            <a:ext cx="33375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96112" y="295351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23544" y="303580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LIKE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627632" y="2953512"/>
            <a:ext cx="2258568" cy="1572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Every student benefits from supportive, meaningful learning.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434840" y="2788920"/>
            <a:ext cx="33375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99432" y="295351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26864" y="303580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DIFFERENT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330952" y="2953512"/>
            <a:ext cx="2258568" cy="1572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Students can vary in strengths, interests, and ways of approaching learning.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38160" y="2788920"/>
            <a:ext cx="3337560" cy="18288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302752" y="295351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C78A14"/>
          </a:solidFill>
          <a:ln w="12700">
            <a:solidFill>
              <a:srgbClr val="C78A1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30184" y="303580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RESPONSIVE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034272" y="2953512"/>
            <a:ext cx="2258568" cy="15727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Teaching should make room for those differences.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280160" y="4983480"/>
            <a:ext cx="9555480" cy="868680"/>
          </a:xfrm>
          <a:prstGeom prst="roundRect">
            <a:avLst>
              <a:gd name="adj" fmla="val 8421"/>
            </a:avLst>
          </a:prstGeom>
          <a:solidFill>
            <a:srgbClr val="E8F3FA"/>
          </a:solidFill>
          <a:ln w="12700">
            <a:solidFill>
              <a:srgbClr val="BCD8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600200" y="5148072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D6FAD"/>
                </a:solidFill>
              </a:rPr>
              <a:t>“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2103120" y="5239512"/>
            <a:ext cx="8275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i="1" dirty="0">
                <a:solidFill>
                  <a:srgbClr val="173F60"/>
                </a:solidFill>
              </a:rPr>
              <a:t>All students deserve success.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2103120" y="5971032"/>
            <a:ext cx="8275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07A8D"/>
                </a:solidFill>
              </a:rPr>
              <a:t>Original presentation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02 · A CORE QUESTION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Can a learning problem change over time?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607A8D"/>
                </a:solidFill>
              </a:rPr>
              <a:t>The source challenges the idea that a student who struggles in one season of school must always struggle in the same way.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1143000" y="3474720"/>
            <a:ext cx="9646920" cy="0"/>
          </a:xfrm>
          <a:prstGeom prst="line">
            <a:avLst/>
          </a:prstGeom>
          <a:noFill/>
          <a:ln w="38100">
            <a:solidFill>
              <a:srgbClr val="9BC6DF"/>
            </a:solidFill>
            <a:prstDash val="solid"/>
            <a:headEnd type="none"/>
            <a:tailEnd type="triangle"/>
          </a:ln>
        </p:spPr>
      </p:sp>
      <p:sp>
        <p:nvSpPr>
          <p:cNvPr id="6" name="Shape 4"/>
          <p:cNvSpPr/>
          <p:nvPr/>
        </p:nvSpPr>
        <p:spPr>
          <a:xfrm>
            <a:off x="1143000" y="3154680"/>
            <a:ext cx="640080" cy="640080"/>
          </a:xfrm>
          <a:prstGeom prst="ellipse">
            <a:avLst/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51560" y="260604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EARLIER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594360" y="397764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A student may struggle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0" y="3154680"/>
            <a:ext cx="640080" cy="640080"/>
          </a:xfrm>
          <a:prstGeom prst="ellipse">
            <a:avLst/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480560" y="260604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168477"/>
                </a:solidFill>
              </a:rPr>
              <a:t>NOW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023360" y="397764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Demands change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09560" y="3154680"/>
            <a:ext cx="640080" cy="640080"/>
          </a:xfrm>
          <a:prstGeom prst="ellipse">
            <a:avLst/>
          </a:prstGeom>
          <a:solidFill>
            <a:srgbClr val="C78A14"/>
          </a:solidFill>
          <a:ln w="12700">
            <a:solidFill>
              <a:srgbClr val="C78A1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18120" y="2606040"/>
            <a:ext cx="1188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C78A14"/>
                </a:solidFill>
              </a:rPr>
              <a:t>LATER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7360920" y="3977640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A different fit may emerge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97280" y="5166360"/>
            <a:ext cx="9875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dirty="0">
                <a:solidFill>
                  <a:srgbClr val="25455D"/>
                </a:solidFill>
              </a:rPr>
              <a:t>The original presentation explicitly says academic and social demands keep changing — and so do students.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03 · DEMYSTIFY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Help a student understand strengths and weaknesses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105156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607A8D"/>
                </a:solidFill>
              </a:rPr>
              <a:t>One of the source presentation’s recurring ideas is “demystification”: helping a student make sense of what is hard, what is easier, and what support actually helps.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2743200"/>
            <a:ext cx="3200400" cy="2148840"/>
          </a:xfrm>
          <a:prstGeom prst="roundRect">
            <a:avLst>
              <a:gd name="adj" fmla="val 3404"/>
            </a:avLst>
          </a:prstGeom>
          <a:solidFill>
            <a:srgbClr val="EFF7FB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87552" y="29077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14984" y="29900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SEE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719072" y="2907792"/>
            <a:ext cx="2121408" cy="1892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Name the difficulty without turning it into a definition of the child.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480560" y="2743200"/>
            <a:ext cx="3200400" cy="2148840"/>
          </a:xfrm>
          <a:prstGeom prst="roundRect">
            <a:avLst>
              <a:gd name="adj" fmla="val 3404"/>
            </a:avLst>
          </a:prstGeom>
          <a:solidFill>
            <a:srgbClr val="E8F5F0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45152" y="29077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72584" y="29900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NAME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376672" y="2907792"/>
            <a:ext cx="2121408" cy="1892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Identify strengths, interests, and conditions that help learning.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138160" y="2743200"/>
            <a:ext cx="3200400" cy="2148840"/>
          </a:xfrm>
          <a:prstGeom prst="roundRect">
            <a:avLst>
              <a:gd name="adj" fmla="val 3404"/>
            </a:avLst>
          </a:prstGeom>
          <a:solidFill>
            <a:srgbClr val="FFF5DE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302752" y="29077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C78A14"/>
          </a:solidFill>
          <a:ln w="12700">
            <a:solidFill>
              <a:srgbClr val="C78A1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330184" y="29900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ACT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034272" y="2907792"/>
            <a:ext cx="2121408" cy="1892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Make the student part of the solution team.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04 · STRENGTHS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Start with what the learner can already do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600200"/>
            <a:ext cx="1051560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607A8D"/>
                </a:solidFill>
              </a:rPr>
              <a:t>The source warns against focusing only on weaknesses. It argues that strengths and interests can provide a bridge to new skills.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914400" y="2926080"/>
            <a:ext cx="2377440" cy="2377440"/>
          </a:xfrm>
          <a:prstGeom prst="ellipse">
            <a:avLst/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25880" y="365760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FFFFFF"/>
                </a:solidFill>
              </a:rPr>
              <a:t>STRENGTH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3566160" y="3657600"/>
            <a:ext cx="1234440" cy="594360"/>
          </a:xfrm>
          <a:prstGeom prst="chevron">
            <a:avLst/>
          </a:prstGeom>
          <a:solidFill>
            <a:srgbClr val="B8D6E7"/>
          </a:solidFill>
          <a:ln w="12700">
            <a:solidFill>
              <a:srgbClr val="B8D6E7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5074920" y="3063240"/>
            <a:ext cx="2331720" cy="2103120"/>
          </a:xfrm>
          <a:prstGeom prst="roundRect">
            <a:avLst>
              <a:gd name="adj" fmla="val 3478"/>
            </a:avLst>
          </a:prstGeom>
          <a:solidFill>
            <a:srgbClr val="E8F5F0"/>
          </a:solidFill>
          <a:ln w="12700">
            <a:solidFill>
              <a:srgbClr val="CBE7D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40680" y="3547872"/>
            <a:ext cx="1600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68477"/>
                </a:solidFill>
              </a:rPr>
              <a:t>INTEREST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68477"/>
                </a:solidFill>
              </a:rPr>
              <a:t>+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68477"/>
                </a:solidFill>
              </a:rPr>
              <a:t>CONNECTION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7726680" y="3657600"/>
            <a:ext cx="1234440" cy="594360"/>
          </a:xfrm>
          <a:prstGeom prst="chevron">
            <a:avLst/>
          </a:prstGeom>
          <a:solidFill>
            <a:srgbClr val="B8D6E7"/>
          </a:solidFill>
          <a:ln w="12700">
            <a:solidFill>
              <a:srgbClr val="B8D6E7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9235440" y="3063240"/>
            <a:ext cx="1920240" cy="2103120"/>
          </a:xfrm>
          <a:prstGeom prst="roundRect">
            <a:avLst>
              <a:gd name="adj" fmla="val 3810"/>
            </a:avLst>
          </a:prstGeom>
          <a:solidFill>
            <a:srgbClr val="FFF5DE"/>
          </a:solidFill>
          <a:ln w="12700">
            <a:solidFill>
              <a:srgbClr val="F0DCA9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9646920" y="365760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C78A14"/>
                </a:solidFill>
              </a:rPr>
              <a:t>NEW</a:t>
            </a:r>
            <a:endParaRPr lang="en-US" sz="2000" dirty="0"/>
          </a:p>
          <a:p>
            <a:pPr algn="ctr" indent="0" marL="0">
              <a:buNone/>
            </a:pPr>
            <a:r>
              <a:rPr lang="en-US" sz="2000" b="1" dirty="0">
                <a:solidFill>
                  <a:srgbClr val="C78A14"/>
                </a:solidFill>
              </a:rPr>
              <a:t>SKILL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05 · MEASURES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One test score is not the whole student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37360"/>
            <a:ext cx="10332720" cy="1417320"/>
          </a:xfrm>
          <a:prstGeom prst="roundRect">
            <a:avLst>
              <a:gd name="adj" fmla="val 5161"/>
            </a:avLst>
          </a:prstGeom>
          <a:solidFill>
            <a:srgbClr val="E8F3FA"/>
          </a:solidFill>
          <a:ln w="12700">
            <a:solidFill>
              <a:srgbClr val="BCD8E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34440" y="1901952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D6FAD"/>
                </a:solidFill>
              </a:rPr>
              <a:t>“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1737360" y="1993392"/>
            <a:ext cx="90525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i="1" dirty="0">
                <a:solidFill>
                  <a:srgbClr val="173F60"/>
                </a:solidFill>
              </a:rPr>
              <a:t>Students perform poorly on standardized tests for a wide variety of reasons.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1737360" y="2724912"/>
            <a:ext cx="9052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07A8D"/>
                </a:solidFill>
              </a:rPr>
              <a:t>Original presentation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1005840" y="3474720"/>
            <a:ext cx="100126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dirty="0">
                <a:solidFill>
                  <a:srgbClr val="173F60"/>
                </a:solidFill>
              </a:rPr>
              <a:t>The source repeatedly argues for finding additional ways for students to demonstrate competence.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960120" y="4434840"/>
            <a:ext cx="3017520" cy="1143000"/>
          </a:xfrm>
          <a:prstGeom prst="roundRect">
            <a:avLst>
              <a:gd name="adj" fmla="val 6400"/>
            </a:avLst>
          </a:prstGeom>
          <a:solidFill>
            <a:srgbClr val="EFF7FB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124712" y="459943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152144" y="468172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LOOK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856232" y="4599432"/>
            <a:ext cx="1938528" cy="8869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Beyond a single score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4590288" y="4434840"/>
            <a:ext cx="3017520" cy="1143000"/>
          </a:xfrm>
          <a:prstGeom prst="roundRect">
            <a:avLst>
              <a:gd name="adj" fmla="val 6400"/>
            </a:avLst>
          </a:prstGeom>
          <a:solidFill>
            <a:srgbClr val="E8F5F0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4754880" y="459943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782312" y="468172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NOTICE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5486400" y="4599432"/>
            <a:ext cx="1938528" cy="8869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Different competencies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220456" y="4434840"/>
            <a:ext cx="3017520" cy="1143000"/>
          </a:xfrm>
          <a:prstGeom prst="roundRect">
            <a:avLst>
              <a:gd name="adj" fmla="val 6400"/>
            </a:avLst>
          </a:prstGeom>
          <a:solidFill>
            <a:srgbClr val="FFF5DE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385048" y="459943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C78A14"/>
          </a:solidFill>
          <a:ln w="12700">
            <a:solidFill>
              <a:srgbClr val="C78A14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412480" y="468172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DESIGN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116568" y="4599432"/>
            <a:ext cx="1938528" cy="8869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More than one way to show learning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06 · CHANGING DEMANDS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Students and classrooms are moving targets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607A8D"/>
                </a:solidFill>
              </a:rPr>
              <a:t>The presentation’s “true or false” sequence emphasizes that academic and social demands change constantly. A student may succeed in one setting and struggle in another.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914400" y="2926080"/>
            <a:ext cx="1554480" cy="960120"/>
          </a:xfrm>
          <a:prstGeom prst="roundRect">
            <a:avLst>
              <a:gd name="adj" fmla="val 7619"/>
            </a:avLst>
          </a:prstGeom>
          <a:solidFill>
            <a:srgbClr val="F4FAFD"/>
          </a:solidFill>
          <a:ln w="12700">
            <a:solidFill>
              <a:srgbClr val="D8E6E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4128" y="3273552"/>
            <a:ext cx="13350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New class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578608" y="3163824"/>
            <a:ext cx="411480" cy="411480"/>
          </a:xfrm>
          <a:prstGeom prst="chevron">
            <a:avLst/>
          </a:prstGeom>
          <a:solidFill>
            <a:srgbClr val="BFD9E8"/>
          </a:solidFill>
          <a:ln w="12700">
            <a:solidFill>
              <a:srgbClr val="BFD9E8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3108960" y="2606040"/>
            <a:ext cx="1554480" cy="960120"/>
          </a:xfrm>
          <a:prstGeom prst="roundRect">
            <a:avLst>
              <a:gd name="adj" fmla="val 7619"/>
            </a:avLst>
          </a:prstGeom>
          <a:solidFill>
            <a:srgbClr val="E7F2F9"/>
          </a:solidFill>
          <a:ln w="12700">
            <a:solidFill>
              <a:srgbClr val="D8E6E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218688" y="2953512"/>
            <a:ext cx="13350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New task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773168" y="2843784"/>
            <a:ext cx="411480" cy="411480"/>
          </a:xfrm>
          <a:prstGeom prst="chevron">
            <a:avLst/>
          </a:prstGeom>
          <a:solidFill>
            <a:srgbClr val="BFD9E8"/>
          </a:solidFill>
          <a:ln w="12700">
            <a:solidFill>
              <a:srgbClr val="BFD9E8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5303520" y="2926080"/>
            <a:ext cx="1554480" cy="960120"/>
          </a:xfrm>
          <a:prstGeom prst="roundRect">
            <a:avLst>
              <a:gd name="adj" fmla="val 7619"/>
            </a:avLst>
          </a:prstGeom>
          <a:solidFill>
            <a:srgbClr val="F4FAFD"/>
          </a:solidFill>
          <a:ln w="12700">
            <a:solidFill>
              <a:srgbClr val="D8E6E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13248" y="3273552"/>
            <a:ext cx="13350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New pace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967728" y="3163824"/>
            <a:ext cx="411480" cy="411480"/>
          </a:xfrm>
          <a:prstGeom prst="chevron">
            <a:avLst/>
          </a:prstGeom>
          <a:solidFill>
            <a:srgbClr val="BFD9E8"/>
          </a:solidFill>
          <a:ln w="12700">
            <a:solidFill>
              <a:srgbClr val="BFD9E8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498080" y="2606040"/>
            <a:ext cx="1554480" cy="960120"/>
          </a:xfrm>
          <a:prstGeom prst="roundRect">
            <a:avLst>
              <a:gd name="adj" fmla="val 7619"/>
            </a:avLst>
          </a:prstGeom>
          <a:solidFill>
            <a:srgbClr val="E7F2F9"/>
          </a:solidFill>
          <a:ln w="12700">
            <a:solidFill>
              <a:srgbClr val="D8E6E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607808" y="2953512"/>
            <a:ext cx="13350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New context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9162288" y="2843784"/>
            <a:ext cx="411480" cy="411480"/>
          </a:xfrm>
          <a:prstGeom prst="chevron">
            <a:avLst/>
          </a:prstGeom>
          <a:solidFill>
            <a:srgbClr val="BFD9E8"/>
          </a:solidFill>
          <a:ln w="12700">
            <a:solidFill>
              <a:srgbClr val="BFD9E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692640" y="2926080"/>
            <a:ext cx="1554480" cy="960120"/>
          </a:xfrm>
          <a:prstGeom prst="roundRect">
            <a:avLst>
              <a:gd name="adj" fmla="val 7619"/>
            </a:avLst>
          </a:prstGeom>
          <a:solidFill>
            <a:srgbClr val="F4FAFD"/>
          </a:solidFill>
          <a:ln w="12700">
            <a:solidFill>
              <a:srgbClr val="D8E6E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802368" y="3273552"/>
            <a:ext cx="133502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73F60"/>
                </a:solidFill>
              </a:rPr>
              <a:t>New fit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43000" y="5074920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168477"/>
                </a:solidFill>
              </a:rPr>
              <a:t>A difficulty in one moment is not necessarily a permanent verdict on the learner.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07 · SUPPORT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Coaching can change the experience of difficulty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10515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607A8D"/>
                </a:solidFill>
              </a:rPr>
              <a:t>The source emphasizes support, tutors, visual clues, and individualized strategies. Its recurring message is to find what works.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822960" y="2743200"/>
            <a:ext cx="3246120" cy="2057400"/>
          </a:xfrm>
          <a:prstGeom prst="roundRect">
            <a:avLst>
              <a:gd name="adj" fmla="val 3556"/>
            </a:avLst>
          </a:prstGeom>
          <a:solidFill>
            <a:srgbClr val="EFF7FB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987552" y="29077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014984" y="29900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SLOW IT DOWN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1719072" y="2907792"/>
            <a:ext cx="2167128" cy="1801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Adjust the pace when the learner needs it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26280" y="2743200"/>
            <a:ext cx="3246120" cy="2057400"/>
          </a:xfrm>
          <a:prstGeom prst="roundRect">
            <a:avLst>
              <a:gd name="adj" fmla="val 3556"/>
            </a:avLst>
          </a:prstGeom>
          <a:solidFill>
            <a:srgbClr val="E8F5F0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690872" y="29077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718304" y="29900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USE CLUES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5422392" y="2907792"/>
            <a:ext cx="2167128" cy="1801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Build from pictures, structure, or other supports</a:t>
            </a:r>
            <a:endParaRPr lang="en-US" sz="1500" dirty="0"/>
          </a:p>
        </p:txBody>
      </p:sp>
      <p:sp>
        <p:nvSpPr>
          <p:cNvPr id="13" name="Shape 11"/>
          <p:cNvSpPr/>
          <p:nvPr/>
        </p:nvSpPr>
        <p:spPr>
          <a:xfrm>
            <a:off x="8229600" y="2743200"/>
            <a:ext cx="3246120" cy="2057400"/>
          </a:xfrm>
          <a:prstGeom prst="roundRect">
            <a:avLst>
              <a:gd name="adj" fmla="val 3556"/>
            </a:avLst>
          </a:prstGeom>
          <a:solidFill>
            <a:srgbClr val="FFF5DE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8394192" y="29077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C78A14"/>
          </a:solidFill>
          <a:ln w="12700">
            <a:solidFill>
              <a:srgbClr val="C78A14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421624" y="29900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COACH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125712" y="2907792"/>
            <a:ext cx="2167128" cy="180136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Keep the student moving instead of letting difficulty end the story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1828800" y="5212080"/>
            <a:ext cx="8549640" cy="731520"/>
          </a:xfrm>
          <a:prstGeom prst="roundRect">
            <a:avLst>
              <a:gd name="adj" fmla="val 10000"/>
            </a:avLst>
          </a:prstGeom>
          <a:solidFill>
            <a:srgbClr val="E8F3FA"/>
          </a:solidFill>
          <a:ln w="12700">
            <a:solidFill>
              <a:srgbClr val="BCD8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148840" y="5376672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1D6FAD"/>
                </a:solidFill>
              </a:rPr>
              <a:t>“</a:t>
            </a:r>
            <a:endParaRPr lang="en-US" sz="3800" dirty="0"/>
          </a:p>
        </p:txBody>
      </p:sp>
      <p:sp>
        <p:nvSpPr>
          <p:cNvPr id="19" name="Text 17"/>
          <p:cNvSpPr/>
          <p:nvPr/>
        </p:nvSpPr>
        <p:spPr>
          <a:xfrm>
            <a:off x="2651760" y="5468112"/>
            <a:ext cx="7269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i="1" dirty="0">
                <a:solidFill>
                  <a:srgbClr val="173F60"/>
                </a:solidFill>
              </a:rPr>
              <a:t>They learn to manage them.</a:t>
            </a:r>
            <a:endParaRPr lang="en-US" sz="1900" dirty="0"/>
          </a:p>
        </p:txBody>
      </p:sp>
      <p:sp>
        <p:nvSpPr>
          <p:cNvPr id="20" name="Text 18"/>
          <p:cNvSpPr/>
          <p:nvPr/>
        </p:nvSpPr>
        <p:spPr>
          <a:xfrm>
            <a:off x="2651760" y="6199632"/>
            <a:ext cx="7269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607A8D"/>
                </a:solidFill>
              </a:rPr>
              <a:t>Original presentation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08 · THINKING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The original deck uses visual metaphors for different ways of thinking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68680" y="1828800"/>
            <a:ext cx="3291840" cy="2834640"/>
          </a:xfrm>
          <a:prstGeom prst="roundRect">
            <a:avLst>
              <a:gd name="adj" fmla="val 2581"/>
            </a:avLst>
          </a:prstGeom>
          <a:solidFill>
            <a:srgbClr val="EFF7FB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33272" y="19933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0704" y="20756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3D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764792" y="1993392"/>
            <a:ext cx="2212848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The source describes spatial thinking as being “like having a CAD in your brain.”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434840" y="1828800"/>
            <a:ext cx="3291840" cy="2834640"/>
          </a:xfrm>
          <a:prstGeom prst="roundRect">
            <a:avLst>
              <a:gd name="adj" fmla="val 2581"/>
            </a:avLst>
          </a:prstGeom>
          <a:solidFill>
            <a:srgbClr val="F0EAF9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599432" y="19933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7251A5"/>
          </a:solidFill>
          <a:ln w="12700">
            <a:solidFill>
              <a:srgbClr val="7251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26864" y="20756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MOVIES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330952" y="1993392"/>
            <a:ext cx="2212848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It contrasts “thinking in movies” with thinking primarily in words.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001000" y="1828800"/>
            <a:ext cx="3291840" cy="2834640"/>
          </a:xfrm>
          <a:prstGeom prst="roundRect">
            <a:avLst>
              <a:gd name="adj" fmla="val 2581"/>
            </a:avLst>
          </a:prstGeom>
          <a:solidFill>
            <a:srgbClr val="E8F5F0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165592" y="199339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93024" y="207568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IMAGERY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897112" y="1993392"/>
            <a:ext cx="2212848" cy="25786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The original deck includes brain imagery, neurons, lobes, and plasticity as visual metaphors.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1143000" y="5166360"/>
            <a:ext cx="98755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607A8D"/>
                </a:solidFill>
              </a:rPr>
              <a:t>These are metaphors used by the source presentation, not a new neuroscience framework added in this redesign.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09 · RESOURCES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Brain/Mind Learning links named in the original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941832" y="185623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9264" y="193852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Center for Ecoliteracy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673352" y="1856232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Ecology + learning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355080" y="1691640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6519672" y="1856232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47104" y="1938528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Illinois Math and Science Academy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251192" y="1856232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Brain-compatible learning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777240" y="2770632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941832" y="2935224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69264" y="301752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LitArt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1673352" y="2935224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Literature, art, drama, games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6355080" y="2770632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519672" y="2935224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47104" y="3017520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New Horizons for Learning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7251192" y="2935224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Educator resource network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777240" y="3849624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941832" y="4014216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69264" y="4096512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Tahatai Coast School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1673352" y="4014216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Community as classroom</a:t>
            </a:r>
            <a:endParaRPr lang="en-US" sz="1500" dirty="0"/>
          </a:p>
        </p:txBody>
      </p:sp>
      <p:sp>
        <p:nvSpPr>
          <p:cNvPr id="24" name="Shape 22"/>
          <p:cNvSpPr/>
          <p:nvPr/>
        </p:nvSpPr>
        <p:spPr>
          <a:xfrm>
            <a:off x="6355080" y="3849624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519672" y="4014216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547104" y="4096512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Creative Learning Systems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7251192" y="4014216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Brain-compatible environments</a:t>
            </a:r>
            <a:endParaRPr lang="en-US" sz="1500" dirty="0"/>
          </a:p>
        </p:txBody>
      </p:sp>
      <p:sp>
        <p:nvSpPr>
          <p:cNvPr id="28" name="Shape 26"/>
          <p:cNvSpPr/>
          <p:nvPr/>
        </p:nvSpPr>
        <p:spPr>
          <a:xfrm>
            <a:off x="777240" y="4928616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29" name="Shape 27"/>
          <p:cNvSpPr/>
          <p:nvPr/>
        </p:nvSpPr>
        <p:spPr>
          <a:xfrm>
            <a:off x="941832" y="5093208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69264" y="5175504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Sites for Teachers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673352" y="5093208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Teacher resource directory</a:t>
            </a:r>
            <a:endParaRPr lang="en-US" sz="1500" dirty="0"/>
          </a:p>
        </p:txBody>
      </p:sp>
      <p:sp>
        <p:nvSpPr>
          <p:cNvPr id="32" name="Shape 30"/>
          <p:cNvSpPr/>
          <p:nvPr/>
        </p:nvSpPr>
        <p:spPr>
          <a:xfrm>
            <a:off x="6355080" y="4928616"/>
            <a:ext cx="5074920" cy="868680"/>
          </a:xfrm>
          <a:prstGeom prst="roundRect">
            <a:avLst>
              <a:gd name="adj" fmla="val 8421"/>
            </a:avLst>
          </a:prstGeom>
          <a:solidFill>
            <a:srgbClr val="FFFFFF"/>
          </a:solidFill>
          <a:ln w="12700">
            <a:solidFill>
              <a:srgbClr val="D8E6EF"/>
            </a:solidFill>
            <a:prstDash val="solid"/>
          </a:ln>
          <a:effectLst>
            <a:outerShdw sx="100000" sy="100000" kx="0" ky="0" algn="bl" rotWithShape="0" blurRad="25400" dist="50800" dir="2700000">
              <a:srgbClr val="A8C0D2">
                <a:alpha val="12000"/>
              </a:srgbClr>
            </a:outerShdw>
          </a:effectLst>
        </p:spPr>
      </p:sp>
      <p:sp>
        <p:nvSpPr>
          <p:cNvPr id="33" name="Shape 31"/>
          <p:cNvSpPr/>
          <p:nvPr/>
        </p:nvSpPr>
        <p:spPr>
          <a:xfrm>
            <a:off x="6519672" y="5093208"/>
            <a:ext cx="621792" cy="411480"/>
          </a:xfrm>
          <a:prstGeom prst="roundRect">
            <a:avLst>
              <a:gd name="adj" fmla="val 13333"/>
            </a:avLst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6547104" y="5175504"/>
            <a:ext cx="56692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</a:rPr>
              <a:t>All Kinds of Minds</a:t>
            </a:r>
            <a:endParaRPr lang="en-US" sz="900" dirty="0"/>
          </a:p>
        </p:txBody>
      </p:sp>
      <p:sp>
        <p:nvSpPr>
          <p:cNvPr id="35" name="Text 33"/>
          <p:cNvSpPr/>
          <p:nvPr/>
        </p:nvSpPr>
        <p:spPr>
          <a:xfrm>
            <a:off x="7251192" y="5093208"/>
            <a:ext cx="3995928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25455D"/>
                </a:solidFill>
              </a:rPr>
              <a:t>Learning differences resource</a:t>
            </a:r>
            <a:endParaRPr lang="en-US" sz="1500" dirty="0"/>
          </a:p>
        </p:txBody>
      </p:sp>
      <p:sp>
        <p:nvSpPr>
          <p:cNvPr id="36" name="Text 34"/>
          <p:cNvSpPr/>
          <p:nvPr/>
        </p:nvSpPr>
        <p:spPr>
          <a:xfrm>
            <a:off x="960120" y="5623560"/>
            <a:ext cx="10241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607A8D"/>
                </a:solidFill>
              </a:rPr>
              <a:t>These organizations and links are preserved from the historical source material; some may have changed since the original presentation was created.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4389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D6FAD"/>
                </a:solidFill>
              </a:rPr>
              <a:t>10 · TAKEAWAYS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10881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000" b="1" dirty="0">
                <a:solidFill>
                  <a:srgbClr val="173F60"/>
                </a:solidFill>
              </a:rPr>
              <a:t>A practical lens for educators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658368" cy="658368"/>
          </a:xfrm>
          <a:prstGeom prst="ellipse">
            <a:avLst/>
          </a:prstGeom>
          <a:solidFill>
            <a:srgbClr val="1D6FAD"/>
          </a:solidFill>
          <a:ln w="12700">
            <a:solidFill>
              <a:srgbClr val="1D6FA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180136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1737360" y="158191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F60"/>
                </a:solidFill>
              </a:rPr>
              <a:t>Understand the learner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4800600" y="1581912"/>
            <a:ext cx="6217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07A8D"/>
                </a:solidFill>
              </a:rPr>
              <a:t>Strengths, interests, and differences matter.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2651760"/>
            <a:ext cx="658368" cy="658368"/>
          </a:xfrm>
          <a:prstGeom prst="ellipse">
            <a:avLst/>
          </a:prstGeom>
          <a:solidFill>
            <a:srgbClr val="168477"/>
          </a:solidFill>
          <a:ln w="12700">
            <a:solidFill>
              <a:srgbClr val="16847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285292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737360" y="263347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F60"/>
                </a:solidFill>
              </a:rPr>
              <a:t>Name the challenge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800600" y="2633472"/>
            <a:ext cx="6217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07A8D"/>
                </a:solidFill>
              </a:rPr>
              <a:t>Difficulty does not have to become identity.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822960" y="3703320"/>
            <a:ext cx="658368" cy="658368"/>
          </a:xfrm>
          <a:prstGeom prst="ellipse">
            <a:avLst/>
          </a:prstGeom>
          <a:solidFill>
            <a:srgbClr val="C78A14"/>
          </a:solidFill>
          <a:ln w="12700">
            <a:solidFill>
              <a:srgbClr val="C78A14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05840" y="390448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1737360" y="368503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F60"/>
                </a:solidFill>
              </a:rPr>
              <a:t>Vary the response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800600" y="3685032"/>
            <a:ext cx="6217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07A8D"/>
                </a:solidFill>
              </a:rPr>
              <a:t>Change pace, supports, and pathways.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822960" y="4754880"/>
            <a:ext cx="658368" cy="658368"/>
          </a:xfrm>
          <a:prstGeom prst="ellipse">
            <a:avLst/>
          </a:prstGeom>
          <a:solidFill>
            <a:srgbClr val="7251A5"/>
          </a:solidFill>
          <a:ln w="12700">
            <a:solidFill>
              <a:srgbClr val="7251A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05840" y="4956048"/>
            <a:ext cx="274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1737360" y="4736592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3F60"/>
                </a:solidFill>
              </a:rPr>
              <a:t>Look beyond one measure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800600" y="4736592"/>
            <a:ext cx="62179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dirty="0">
                <a:solidFill>
                  <a:srgbClr val="607A8D"/>
                </a:solidFill>
              </a:rPr>
              <a:t>Find additional ways for students to show competence.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A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406640" y="457200"/>
            <a:ext cx="3566160" cy="3566160"/>
          </a:xfrm>
          <a:prstGeom prst="arc">
            <a:avLst/>
          </a:prstGeom>
          <a:noFill/>
          <a:ln w="190500">
            <a:solidFill>
              <a:srgbClr val="C5DFED">
                <a:alpha val="70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920240"/>
            <a:ext cx="73152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173F60"/>
                </a:solidFill>
              </a:rPr>
              <a:t>ALL STUDENTS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173F60"/>
                </a:solidFill>
              </a:rPr>
              <a:t>DESERVE SUCCESS.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941832" y="3429000"/>
            <a:ext cx="69494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dirty="0">
                <a:solidFill>
                  <a:srgbClr val="607A8D"/>
                </a:solidFill>
              </a:rPr>
              <a:t>A modern SchoolMission presentation based on the original Brain-Based Education resource.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960120" y="4937760"/>
            <a:ext cx="29260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D6FAD"/>
                </a:solidFill>
              </a:rPr>
              <a:t>SCHOOL MISSION.NET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53796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A8193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SchoolMission.net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Brain-Based Education</dc:title>
  <dc:subject>Brain-Based Education</dc:subject>
  <dc:creator>SchoolMission.net</dc:creator>
  <cp:lastModifiedBy>SchoolMission.net</cp:lastModifiedBy>
  <cp:revision>1</cp:revision>
  <dcterms:created xsi:type="dcterms:W3CDTF">2026-09-16T20:16:32Z</dcterms:created>
  <dcterms:modified xsi:type="dcterms:W3CDTF">2026-09-16T20:16:32Z</dcterms:modified>
</cp:coreProperties>
</file>